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7" r:id="rId5"/>
    <p:sldId id="301" r:id="rId6"/>
    <p:sldId id="302" r:id="rId7"/>
    <p:sldId id="272" r:id="rId8"/>
    <p:sldId id="266" r:id="rId9"/>
    <p:sldId id="315" r:id="rId10"/>
    <p:sldId id="317" r:id="rId11"/>
    <p:sldId id="307" r:id="rId12"/>
    <p:sldId id="308" r:id="rId13"/>
    <p:sldId id="312" r:id="rId14"/>
    <p:sldId id="313" r:id="rId15"/>
    <p:sldId id="314" r:id="rId16"/>
    <p:sldId id="309" r:id="rId17"/>
    <p:sldId id="316" r:id="rId18"/>
    <p:sldId id="320" r:id="rId19"/>
    <p:sldId id="321" r:id="rId20"/>
    <p:sldId id="323" r:id="rId21"/>
    <p:sldId id="310" r:id="rId22"/>
    <p:sldId id="336" r:id="rId23"/>
    <p:sldId id="337" r:id="rId24"/>
    <p:sldId id="327" r:id="rId25"/>
    <p:sldId id="330" r:id="rId26"/>
    <p:sldId id="329" r:id="rId27"/>
    <p:sldId id="334" r:id="rId28"/>
    <p:sldId id="328" r:id="rId29"/>
    <p:sldId id="335" r:id="rId30"/>
    <p:sldId id="333" r:id="rId31"/>
    <p:sldId id="338" r:id="rId32"/>
    <p:sldId id="325" r:id="rId33"/>
    <p:sldId id="341" r:id="rId34"/>
    <p:sldId id="342" r:id="rId35"/>
    <p:sldId id="339" r:id="rId36"/>
    <p:sldId id="340" r:id="rId37"/>
    <p:sldId id="343" r:id="rId38"/>
    <p:sldId id="34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10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05BFC-F063-486E-A2C7-1DE06559C65D}"/>
              </a:ext>
            </a:extLst>
          </p:cNvPr>
          <p:cNvSpPr/>
          <p:nvPr/>
        </p:nvSpPr>
        <p:spPr>
          <a:xfrm>
            <a:off x="4742104" y="0"/>
            <a:ext cx="744989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5982" y="53009"/>
            <a:ext cx="5770106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1035" y="2957397"/>
            <a:ext cx="7449895" cy="133776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NEW YORK CITY AIRBNB DATA ANALYSIS REPORT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138" y="5373536"/>
            <a:ext cx="4444862" cy="38652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BY: AFOLAYAN YINKA 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D942E-45E4-4C57-86AB-AE4D098B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22" y="680122"/>
            <a:ext cx="4280843" cy="13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410-597C-4747-B080-11A2C04A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2" y="206274"/>
            <a:ext cx="11520487" cy="758824"/>
          </a:xfrm>
        </p:spPr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A0AF3-7C11-45D1-89FB-188E6953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ED2834-7D72-43AC-AAF4-031C4AEF34B8}"/>
              </a:ext>
            </a:extLst>
          </p:cNvPr>
          <p:cNvSpPr/>
          <p:nvPr/>
        </p:nvSpPr>
        <p:spPr>
          <a:xfrm>
            <a:off x="1441174" y="1059019"/>
            <a:ext cx="9309652" cy="5196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This analysis aims to extract actionable insights from the Airbnb dataset to understand the factors influencing listing performance and guest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69599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410-597C-4747-B080-11A2C04A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2" y="206274"/>
            <a:ext cx="11520487" cy="758824"/>
          </a:xfrm>
        </p:spPr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A0AF3-7C11-45D1-89FB-188E6953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5B80E-F4D9-49DE-96DB-C7056539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28839"/>
            <a:ext cx="11520487" cy="4943475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dirty="0"/>
              <a:t>What are the most popular neighborhoods in New York for Airbnb bookings compared to others?</a:t>
            </a:r>
            <a:endParaRPr lang="en-US" sz="3600" b="1" dirty="0"/>
          </a:p>
          <a:p>
            <a:pPr lvl="0">
              <a:lnSpc>
                <a:spcPct val="100000"/>
              </a:lnSpc>
            </a:pPr>
            <a:r>
              <a:rPr lang="en-US" sz="3600" dirty="0"/>
              <a:t>What are the characteristics of highly rated Airbnb rentals in New York City?</a:t>
            </a:r>
            <a:endParaRPr lang="en-US" sz="3600" b="1" dirty="0"/>
          </a:p>
          <a:p>
            <a:pPr lvl="0">
              <a:lnSpc>
                <a:spcPct val="100000"/>
              </a:lnSpc>
            </a:pPr>
            <a:r>
              <a:rPr lang="en-US" sz="3600" dirty="0"/>
              <a:t>How does the price of Airbnb listings vary across different neighborhoods in New York City?</a:t>
            </a:r>
            <a:endParaRPr lang="en-US" sz="3600" b="1" dirty="0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708053CB-B407-44B5-A513-9CFA9262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7008" y="4999038"/>
            <a:ext cx="1789044" cy="178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550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410-597C-4747-B080-11A2C04A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2" y="206274"/>
            <a:ext cx="11520487" cy="758824"/>
          </a:xfrm>
        </p:spPr>
        <p:txBody>
          <a:bodyPr>
            <a:normAutofit/>
          </a:bodyPr>
          <a:lstStyle/>
          <a:p>
            <a:r>
              <a:rPr lang="en-US" sz="4800" dirty="0"/>
              <a:t>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A0AF3-7C11-45D1-89FB-188E6953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5B80E-F4D9-49DE-96DB-C7056539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28839"/>
            <a:ext cx="11520487" cy="295161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lvl="0">
              <a:lnSpc>
                <a:spcPct val="110000"/>
              </a:lnSpc>
            </a:pPr>
            <a:r>
              <a:rPr lang="en-US" sz="3600" dirty="0"/>
              <a:t>How does number of reviews impact the booking rate of Airbnb rentals in New York City?</a:t>
            </a:r>
            <a:endParaRPr lang="en-US" sz="3600" b="1" dirty="0"/>
          </a:p>
          <a:p>
            <a:pPr lvl="0">
              <a:lnSpc>
                <a:spcPct val="110000"/>
              </a:lnSpc>
            </a:pPr>
            <a:r>
              <a:rPr lang="en-US" sz="3600" dirty="0"/>
              <a:t>Is there any correlation between the frequency of reviews and the total number of listings for New York City Airbnb Hosts?</a:t>
            </a:r>
            <a:endParaRPr lang="en-US" sz="3600" b="1" dirty="0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3F13E44-84BC-48B5-85AB-F2AA60544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7008" y="4999038"/>
            <a:ext cx="1789044" cy="1789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93017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DATASET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566" y="260350"/>
            <a:ext cx="11400308" cy="3657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842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0DBE-BE11-4226-A207-6806B2F3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3484013"/>
            <a:ext cx="3869221" cy="758824"/>
          </a:xfrm>
        </p:spPr>
        <p:txBody>
          <a:bodyPr>
            <a:normAutofit/>
          </a:bodyPr>
          <a:lstStyle/>
          <a:p>
            <a:r>
              <a:rPr lang="en-US" sz="32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6911-C4E6-4E4F-82F4-00804E8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56339"/>
            <a:ext cx="11520487" cy="7588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Airbnb NYC dataset describes the listings and performance metrics for the year 2019.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249C5-99D1-4997-9CE7-B035E1C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D2A5D3-90EF-4D8A-B5A4-D4444DCB80F4}"/>
              </a:ext>
            </a:extLst>
          </p:cNvPr>
          <p:cNvSpPr txBox="1">
            <a:spLocks/>
          </p:cNvSpPr>
          <p:nvPr/>
        </p:nvSpPr>
        <p:spPr>
          <a:xfrm>
            <a:off x="523875" y="956090"/>
            <a:ext cx="3869221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B3150-CEA1-4B78-8564-882F353C3162}"/>
              </a:ext>
            </a:extLst>
          </p:cNvPr>
          <p:cNvSpPr txBox="1">
            <a:spLocks/>
          </p:cNvSpPr>
          <p:nvPr/>
        </p:nvSpPr>
        <p:spPr>
          <a:xfrm>
            <a:off x="523875" y="4384263"/>
            <a:ext cx="11520487" cy="75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data used for this analysis was sourced from Kaggle. </a:t>
            </a:r>
          </a:p>
        </p:txBody>
      </p:sp>
    </p:spTree>
    <p:extLst>
      <p:ext uri="{BB962C8B-B14F-4D97-AF65-F5344CB8AC3E}">
        <p14:creationId xmlns:p14="http://schemas.microsoft.com/office/powerpoint/2010/main" val="222175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249C5-99D1-4997-9CE7-B035E1C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D5722FF-89C5-4207-856B-62F7F34B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91C2-A13A-498D-B670-01AEFCA1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233793"/>
            <a:ext cx="11520487" cy="348428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Host_Id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Host_Name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Neigbhourhood_Group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Neighbourhood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Latitude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FD578-C82D-41C6-8CE7-7A40EB7213C8}"/>
              </a:ext>
            </a:extLst>
          </p:cNvPr>
          <p:cNvSpPr txBox="1"/>
          <p:nvPr/>
        </p:nvSpPr>
        <p:spPr>
          <a:xfrm>
            <a:off x="371474" y="1349485"/>
            <a:ext cx="10800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3000" dirty="0"/>
              <a:t>original</a:t>
            </a:r>
            <a:r>
              <a:rPr lang="en-US" sz="2800" dirty="0"/>
              <a:t> dataset consists of 16 columns and 48,896 rows.</a:t>
            </a:r>
          </a:p>
        </p:txBody>
      </p:sp>
    </p:spTree>
    <p:extLst>
      <p:ext uri="{BB962C8B-B14F-4D97-AF65-F5344CB8AC3E}">
        <p14:creationId xmlns:p14="http://schemas.microsoft.com/office/powerpoint/2010/main" val="311965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249C5-99D1-4997-9CE7-B035E1C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D5722FF-89C5-4207-856B-62F7F34B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91C2-A13A-498D-B670-01AEFCA1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49434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Longitude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Room_type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Mininum_nights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Number_of_reviews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Last_reviews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Reviews_per_month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Calculated_host_listings_count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Availability_365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3C30-7AEB-4106-90F6-48D003CE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01" y="881282"/>
            <a:ext cx="11520487" cy="758824"/>
          </a:xfrm>
        </p:spPr>
        <p:txBody>
          <a:bodyPr>
            <a:normAutofit/>
          </a:bodyPr>
          <a:lstStyle/>
          <a:p>
            <a:r>
              <a:rPr lang="en-US" dirty="0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3248F-0CC0-48DB-AD12-983FCE69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1" y="5215594"/>
            <a:ext cx="11325742" cy="10193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Last_Review_Year: A new column that contains the year of the last review date was added to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FE867-7215-4FA9-BC62-921E8E5B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D2B48-03F8-4AD5-8A8C-4F9DB6C65308}"/>
              </a:ext>
            </a:extLst>
          </p:cNvPr>
          <p:cNvSpPr/>
          <p:nvPr/>
        </p:nvSpPr>
        <p:spPr>
          <a:xfrm>
            <a:off x="755788" y="4600826"/>
            <a:ext cx="4603889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+mj-lt"/>
                <a:ea typeface="+mj-ea"/>
                <a:cs typeface="+mj-cs"/>
              </a:rPr>
              <a:t>CALCULATED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545AE-2019-43BB-8F94-BD5C60B1013E}"/>
              </a:ext>
            </a:extLst>
          </p:cNvPr>
          <p:cNvSpPr txBox="1"/>
          <p:nvPr/>
        </p:nvSpPr>
        <p:spPr>
          <a:xfrm>
            <a:off x="530501" y="1813607"/>
            <a:ext cx="10988399" cy="1417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dataset was cleaned in Microsoft Excel before loading to Power BI to remove errors and inconsistencies.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is necessary to ensure that the data is accurate and ready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399202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128078" y="274417"/>
            <a:ext cx="7935844" cy="3481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088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6D32-87B7-4075-AEB9-E7CFD7E8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072A-EF9B-4A4E-BD6F-D9D1224C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0826613" cy="4173399"/>
          </a:xfrm>
        </p:spPr>
        <p:txBody>
          <a:bodyPr>
            <a:normAutofit fontScale="92500"/>
          </a:bodyPr>
          <a:lstStyle/>
          <a:p>
            <a:pPr lvl="0">
              <a:lnSpc>
                <a:spcPct val="150000"/>
              </a:lnSpc>
            </a:pPr>
            <a:r>
              <a:rPr lang="en-US" sz="3600" dirty="0"/>
              <a:t>There were 37,457 unique hosts</a:t>
            </a:r>
            <a:endParaRPr lang="en-US" sz="3600" b="1" dirty="0"/>
          </a:p>
          <a:p>
            <a:pPr lvl="0">
              <a:lnSpc>
                <a:spcPct val="150000"/>
              </a:lnSpc>
            </a:pPr>
            <a:r>
              <a:rPr lang="en-US" sz="3600" dirty="0"/>
              <a:t>There were 349,305 total listings.</a:t>
            </a:r>
            <a:endParaRPr lang="en-US" sz="3600" b="1" dirty="0"/>
          </a:p>
          <a:p>
            <a:pPr lvl="0">
              <a:lnSpc>
                <a:spcPct val="150000"/>
              </a:lnSpc>
            </a:pPr>
            <a:r>
              <a:rPr lang="en-US" sz="3600" dirty="0"/>
              <a:t>The average price for the room types is $152.72.</a:t>
            </a:r>
            <a:endParaRPr lang="en-US" sz="3600" b="1" dirty="0"/>
          </a:p>
          <a:p>
            <a:pPr lvl="0">
              <a:lnSpc>
                <a:spcPct val="150000"/>
              </a:lnSpc>
            </a:pPr>
            <a:r>
              <a:rPr lang="en-US" sz="3600" dirty="0"/>
              <a:t>The average price per stay for Airbnb in New York City is $21.38.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8B2E6-EC30-4FEF-AE3A-E46566EE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F3C0F7B7-F8FA-4DE2-AB9D-0F75A9C9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2301" y="4903748"/>
            <a:ext cx="1434904" cy="1434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6124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410-597C-4747-B080-11A2C04A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A0AF3-7C11-45D1-89FB-188E6953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5B80E-F4D9-49DE-96DB-C7056539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28839"/>
            <a:ext cx="11520487" cy="49434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PROBLEM STATEMENT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OBJECTIVE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RESEARCH QUESTIONS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DATASET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124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6D32-87B7-4075-AEB9-E7CFD7E8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072A-EF9B-4A4E-BD6F-D9D1224C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0826613" cy="30602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The dataset contains 221 neighbourhoods.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The most common room type is Entire Home/Apt.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Sonder (NYC) emerged as the top host.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8B2E6-EC30-4FEF-AE3A-E46566EE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7FBDE17B-2228-4D81-BBC2-4850C9D9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166" y="4907059"/>
            <a:ext cx="1434904" cy="1434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8780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158422" cy="455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Manhattan has the highest number of Airbnb listings, followed by Brooklyn.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Manhattan is a known hotspot for tourists, thriving business hubs, and cultural activities.</a:t>
            </a:r>
            <a:endParaRPr lang="en-US" sz="2800" b="1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3D150A-C70E-4B8A-88FD-8884199A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74" y="1019176"/>
            <a:ext cx="5936111" cy="55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GEOGRAPHIC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Financial Districts had the highest listings.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This implies that there are more Airbnb properties and higher demand by tourists and business travelers in the area.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00A16-9E70-48D1-B663-2E5BA6AB79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04789" y="1019175"/>
            <a:ext cx="6915736" cy="52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Room Types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analysis shows that the “Entire Home/Apt” is the most available Airbnb property. </a:t>
            </a:r>
            <a:br>
              <a:rPr lang="en-US" sz="3600" b="1" dirty="0"/>
            </a:br>
            <a:r>
              <a:rPr lang="en-US" sz="36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1571E-545D-4505-B9C8-A8554ABD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200" y="1215335"/>
            <a:ext cx="6988762" cy="50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0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Room Types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0975"/>
            <a:ext cx="4187273" cy="1650034"/>
          </a:xfrm>
        </p:spPr>
        <p:txBody>
          <a:bodyPr>
            <a:normAutofit/>
          </a:bodyPr>
          <a:lstStyle/>
          <a:p>
            <a:r>
              <a:rPr lang="en-US" sz="2800" dirty="0"/>
              <a:t>Entire home/apt is the most listed with about 78% of the total listing.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9D937-ADBF-41AC-B1DB-20C9D6DE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14" y="1258957"/>
            <a:ext cx="7219182" cy="5075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53404-3781-45EA-8CBB-3AA9A1B4F50A}"/>
              </a:ext>
            </a:extLst>
          </p:cNvPr>
          <p:cNvSpPr txBox="1"/>
          <p:nvPr/>
        </p:nvSpPr>
        <p:spPr>
          <a:xfrm>
            <a:off x="371475" y="3429000"/>
            <a:ext cx="4412559" cy="203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This suggest that Airbnb users prefer renting entire residential spaces for their stays</a:t>
            </a:r>
          </a:p>
        </p:txBody>
      </p:sp>
    </p:spTree>
    <p:extLst>
      <p:ext uri="{BB962C8B-B14F-4D97-AF65-F5344CB8AC3E}">
        <p14:creationId xmlns:p14="http://schemas.microsoft.com/office/powerpoint/2010/main" val="189007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“Entire home/apt” maintains a higher average price across all the neighbourhood groups which could have been due to the higher demand of “Entire home/apt”. 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6222D-A59D-4CA3-B8ED-240B173E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74" y="1272210"/>
            <a:ext cx="7238525" cy="47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Manhattan stands out as the top-priced neighbourhood group.</a:t>
            </a:r>
          </a:p>
          <a:p>
            <a:r>
              <a:rPr lang="en-US" sz="3200" dirty="0"/>
              <a:t> Bronx had the most affordable Airbnb listings.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6222D-A59D-4CA3-B8ED-240B173E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853" y="1450975"/>
            <a:ext cx="7123130" cy="47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1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Sonder (NYC) is the top host with the highest number of Airbnb listings and reviews.</a:t>
            </a:r>
          </a:p>
          <a:p>
            <a:r>
              <a:rPr lang="en-US" sz="2800" dirty="0" err="1"/>
              <a:t>Blueground</a:t>
            </a:r>
            <a:r>
              <a:rPr lang="en-US" sz="2800" dirty="0"/>
              <a:t>” had the second highest listings but a relatively low number of reviews.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7EFF5-CBDF-4B2C-9AB7-A6A91FE09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9881" y="1311964"/>
            <a:ext cx="6992081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possible that “</a:t>
            </a:r>
            <a:r>
              <a:rPr lang="en-US" sz="2800" dirty="0" err="1"/>
              <a:t>Blueground</a:t>
            </a:r>
            <a:r>
              <a:rPr lang="en-US" sz="2800" dirty="0"/>
              <a:t>” and other hosts did not receive reviews for each listing, leading to a discrepancy between the total number of listings and total reviews.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7EFF5-CBDF-4B2C-9AB7-A6A91FE09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9881" y="1298714"/>
            <a:ext cx="6992081" cy="49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1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3C30-7AEB-4106-90F6-48D003CE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FE867-7215-4FA9-BC62-921E8E5B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14028-5904-4714-8DAF-A0DE92948B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589" y="970228"/>
            <a:ext cx="10644257" cy="55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410-597C-4747-B080-11A2C04A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2" y="206274"/>
            <a:ext cx="11520487" cy="758824"/>
          </a:xfrm>
        </p:spPr>
        <p:txBody>
          <a:bodyPr>
            <a:normAutofit/>
          </a:bodyPr>
          <a:lstStyle/>
          <a:p>
            <a:r>
              <a:rPr lang="en-US" sz="4800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A0AF3-7C11-45D1-89FB-188E6953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5B80E-F4D9-49DE-96DB-C7056539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28839"/>
            <a:ext cx="11520487" cy="494347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DATA CLEANING AND PREPROCESSING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DATA ANALYSIS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DATA VISUALISATION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KEY INSIGHTS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8785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D781-CB40-4248-BBAF-C0242BE3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99A2-02E0-40D8-9F17-9255E4A9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1520487" cy="38155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Manhattan is the top neighbourhood group in terms of Airbnb listings </a:t>
            </a:r>
            <a:r>
              <a:rPr lang="en-US" sz="3200"/>
              <a:t>followed by </a:t>
            </a:r>
            <a:r>
              <a:rPr lang="en-US" sz="3200" dirty="0"/>
              <a:t>Brooklyn.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Financial Districts had the highest listings which implies that there are more Airbnb properties and higher demand by tourists and business travelers in the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971E0-1844-4E49-BED3-736ED466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18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D781-CB40-4248-BBAF-C0242BE3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99A2-02E0-40D8-9F17-9255E4A9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1520487" cy="38155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Entire home/apt is the most preferred by Airbnb users and also the most expensive room type across all neighbourhood groups.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Sonder (NYC) stands out as the leading host with the most listings and reviews, although the frequency of reviews may have not influenced listing rates by the hosts.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971E0-1844-4E49-BED3-736ED466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35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E860BC-070C-49AE-AF30-7F05D594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78147" y="218147"/>
            <a:ext cx="7835705" cy="3537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8683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4518025"/>
            <a:ext cx="5372100" cy="20637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000"/>
              </a:spcBef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Hosts should actively engage with the guests by offering personalized experiences to enhance their listing performance. </a:t>
            </a:r>
            <a:endParaRPr kumimoji="0" lang="en-US" sz="180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749" y="571500"/>
            <a:ext cx="5372096" cy="178180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+mn-lt"/>
                <a:ea typeface="+mj-ea"/>
                <a:cs typeface="+mj-cs"/>
              </a:rPr>
              <a:t>A new review mechanism can be introduced that can motivate guests to share their stories and feedbacks.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56F6876-F532-4396-8FC3-BEB43E626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86265" y="571500"/>
            <a:ext cx="4783015" cy="3839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5339E7E-14EB-4886-A417-E9C84CA1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54748" y="2686929"/>
            <a:ext cx="5372097" cy="3599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9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6E83334-3CAA-48D7-8104-3C357018E5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1229" b="312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3FAAFB-6907-4351-8BFA-4E3E36841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3309" y="1709892"/>
            <a:ext cx="8728766" cy="2903641"/>
          </a:xfrm>
          <a:solidFill>
            <a:schemeClr val="bg2">
              <a:alpha val="68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3854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F45787-8AF0-4105-8487-E1D391B2FD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3FAAFB-6907-4351-8BFA-4E3E36841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599" y="1859438"/>
            <a:ext cx="10464801" cy="34204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7077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3D5B85-98EB-4568-83A0-E1571A3A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99" y="267286"/>
            <a:ext cx="7298202" cy="3502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29" y="1179443"/>
            <a:ext cx="5272764" cy="69313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IS AIRBNB?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129" y="2457741"/>
            <a:ext cx="5489845" cy="3220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Airbnb is a short-term rental system where people (Hosts) can rent out their homes or properties for a short period usually ranging from a few days to a few weeks.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117601" y="1012874"/>
            <a:ext cx="5138058" cy="4909623"/>
          </a:xfrm>
          <a:prstGeom prst="rect">
            <a:avLst/>
          </a:prstGeom>
          <a:ln w="190500" cap="sq">
            <a:solidFill>
              <a:schemeClr val="accent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8B6F2D-5505-47A0-A25C-86140C07E8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69" r="16769"/>
          <a:stretch>
            <a:fillRect/>
          </a:stretch>
        </p:blipFill>
        <p:spPr>
          <a:xfrm>
            <a:off x="6096000" y="471488"/>
            <a:ext cx="6096000" cy="59150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9AE879CB-F4E2-4CCF-BD8F-3C64E01D5AED}"/>
              </a:ext>
            </a:extLst>
          </p:cNvPr>
          <p:cNvSpPr txBox="1">
            <a:spLocks/>
          </p:cNvSpPr>
          <p:nvPr/>
        </p:nvSpPr>
        <p:spPr>
          <a:xfrm>
            <a:off x="696869" y="1391477"/>
            <a:ext cx="4606052" cy="693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AIRBNB IN NYC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0780C82-28C7-4590-91B0-9AD92AC0E691}"/>
              </a:ext>
            </a:extLst>
          </p:cNvPr>
          <p:cNvSpPr txBox="1">
            <a:spLocks/>
          </p:cNvSpPr>
          <p:nvPr/>
        </p:nvSpPr>
        <p:spPr>
          <a:xfrm>
            <a:off x="235094" y="2577011"/>
            <a:ext cx="5529602" cy="3220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600" dirty="0"/>
              <a:t>New York City offers a unique Airbnb experience for travelers which may not be available through traditional hotels.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0939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6D588E6-24BA-4684-964F-B4AB70687F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17" t="3053" r="852" b="3064"/>
          <a:stretch/>
        </p:blipFill>
        <p:spPr>
          <a:xfrm>
            <a:off x="2236763" y="323556"/>
            <a:ext cx="7779434" cy="3460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641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DC5E-5580-4A2F-925B-87414F62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565" y="2443134"/>
            <a:ext cx="11277599" cy="223488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rise of short-term rental platforms like Airbnb has significantly transformed the hospitality industry.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AD2F4-F3DB-42CF-BC7A-A25A07F7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8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DC5E-5580-4A2F-925B-87414F62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565" y="2443134"/>
            <a:ext cx="11277599" cy="223488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A comprehensive analysis of the Airbnb dataset is essential to optimize pricing strategies, improve guest satisfaction, and enhance the availability of properties.</a:t>
            </a:r>
          </a:p>
          <a:p>
            <a:pPr algn="ctr"/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AD2F4-F3DB-42CF-BC7A-A25A07F7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6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505046"/>
      </a:dk2>
      <a:lt2>
        <a:srgbClr val="EEECE1"/>
      </a:lt2>
      <a:accent1>
        <a:srgbClr val="FF6F61"/>
      </a:accent1>
      <a:accent2>
        <a:srgbClr val="FFBD47"/>
      </a:accent2>
      <a:accent3>
        <a:srgbClr val="FFFFFF"/>
      </a:accent3>
      <a:accent4>
        <a:srgbClr val="FF8427"/>
      </a:accent4>
      <a:accent5>
        <a:srgbClr val="CC9900"/>
      </a:accent5>
      <a:accent6>
        <a:srgbClr val="F1937A"/>
      </a:accent6>
      <a:hlink>
        <a:srgbClr val="CC9900"/>
      </a:hlink>
      <a:folHlink>
        <a:srgbClr val="666699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60C99C-4D9A-4DAB-AA53-E488AEBCAE16}">
  <ds:schemaRefs>
    <ds:schemaRef ds:uri="http://www.w3.org/XML/1998/namespace"/>
    <ds:schemaRef ds:uri="http://purl.org/dc/elements/1.1/"/>
    <ds:schemaRef ds:uri="71af3243-3dd4-4a8d-8c0d-dd76da1f02a5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886</Words>
  <Application>Microsoft Office PowerPoint</Application>
  <PresentationFormat>Widescreen</PresentationFormat>
  <Paragraphs>135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</vt:lpstr>
      <vt:lpstr>Wingdings</vt:lpstr>
      <vt:lpstr>Office Theme</vt:lpstr>
      <vt:lpstr>NEW YORK CITY AIRBNB DATA ANALYSIS REPORT</vt:lpstr>
      <vt:lpstr>OUTLINE</vt:lpstr>
      <vt:lpstr>OUTLINE</vt:lpstr>
      <vt:lpstr>INTRODUCTION</vt:lpstr>
      <vt:lpstr>WHAT IS AIRBNB?</vt:lpstr>
      <vt:lpstr>PowerPoint Presentation</vt:lpstr>
      <vt:lpstr>PROBLEM STATEMENT</vt:lpstr>
      <vt:lpstr>PowerPoint Presentation</vt:lpstr>
      <vt:lpstr>PowerPoint Presentation</vt:lpstr>
      <vt:lpstr>OBJECTIVE</vt:lpstr>
      <vt:lpstr>RESEARCH QUESTIONS</vt:lpstr>
      <vt:lpstr>RESEARCH QUESTIONS</vt:lpstr>
      <vt:lpstr>DATASET INFORMATION</vt:lpstr>
      <vt:lpstr>DATA SOURCE</vt:lpstr>
      <vt:lpstr>DATA COLUMNS</vt:lpstr>
      <vt:lpstr>DATA COLUMNS</vt:lpstr>
      <vt:lpstr>DATA CLEANING AND PREPROCESSING</vt:lpstr>
      <vt:lpstr>DATA ANALYSIS</vt:lpstr>
      <vt:lpstr>Key Findings</vt:lpstr>
      <vt:lpstr>Key Findings</vt:lpstr>
      <vt:lpstr>GEOGRAPHIC ANALYSIS</vt:lpstr>
      <vt:lpstr>GEOGRAPHIC ANALYSIS</vt:lpstr>
      <vt:lpstr>Room Types Analysis</vt:lpstr>
      <vt:lpstr>Room Types Analysis</vt:lpstr>
      <vt:lpstr>Pricing Analysis</vt:lpstr>
      <vt:lpstr>Pricing Analysis</vt:lpstr>
      <vt:lpstr>Host Analysis</vt:lpstr>
      <vt:lpstr>Host Analysis</vt:lpstr>
      <vt:lpstr>DATA VISUALIZATION</vt:lpstr>
      <vt:lpstr>CONCLUSION</vt:lpstr>
      <vt:lpstr>CONCLUSION</vt:lpstr>
      <vt:lpstr>RECOMMENDATIONS</vt:lpstr>
      <vt:lpstr>Hosts should actively engage with the guests by offering personalized experiences to enhance their listing performance. </vt:lpstr>
      <vt:lpstr>ANY QUESTIONS?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2024-06-11T10:06:18Z</dcterms:created>
  <dcterms:modified xsi:type="dcterms:W3CDTF">2024-06-21T09:44:39Z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